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2"/>
  </p:notesMasterIdLst>
  <p:sldIdLst>
    <p:sldId id="256" r:id="rId2"/>
    <p:sldId id="257" r:id="rId3"/>
    <p:sldId id="258" r:id="rId4"/>
    <p:sldId id="265" r:id="rId5"/>
    <p:sldId id="266" r:id="rId6"/>
    <p:sldId id="267" r:id="rId7"/>
    <p:sldId id="261" r:id="rId8"/>
    <p:sldId id="262" r:id="rId9"/>
    <p:sldId id="263" r:id="rId10"/>
    <p:sldId id="264" r:id="rId11"/>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47" autoAdjust="0"/>
  </p:normalViewPr>
  <p:slideViewPr>
    <p:cSldViewPr>
      <p:cViewPr>
        <p:scale>
          <a:sx n="60" d="100"/>
          <a:sy n="60" d="100"/>
        </p:scale>
        <p:origin x="-1872" y="-72"/>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1A4291-AA40-4A4F-A2E2-BDE580052D48}" type="datetimeFigureOut">
              <a:rPr lang="en-IN" smtClean="0"/>
              <a:t>13-11-2024</a:t>
            </a:fld>
            <a:endParaRPr lang="en-IN"/>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6C2A62-7233-4B51-A9A8-A5A6EF71B6F5}" type="slidenum">
              <a:rPr lang="en-IN" smtClean="0"/>
              <a:t>‹#›</a:t>
            </a:fld>
            <a:endParaRPr lang="en-IN"/>
          </a:p>
        </p:txBody>
      </p:sp>
    </p:spTree>
    <p:extLst>
      <p:ext uri="{BB962C8B-B14F-4D97-AF65-F5344CB8AC3E}">
        <p14:creationId xmlns:p14="http://schemas.microsoft.com/office/powerpoint/2010/main" val="3074468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5155893"/>
            <a:ext cx="6858000" cy="3988107"/>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6858000" cy="5155893"/>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3536415"/>
            <a:ext cx="6858000" cy="3048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2133600"/>
            <a:ext cx="6858000" cy="68072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105346" y="6736727"/>
            <a:ext cx="4227758" cy="117615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169E36-0EBE-43E3-AA9E-27E078B09BED}" type="datetime1">
              <a:rPr lang="en-IN" smtClean="0"/>
              <a:t>13-11-2024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8377931-26EE-4738-B0BE-BCFF84F99BE9}" type="slidenum">
              <a:rPr lang="en-IN" smtClean="0"/>
              <a:t>‹#›</a:t>
            </a:fld>
            <a:endParaRPr lang="en-IN"/>
          </a:p>
        </p:txBody>
      </p:sp>
      <p:sp>
        <p:nvSpPr>
          <p:cNvPr id="2" name="Title 1"/>
          <p:cNvSpPr>
            <a:spLocks noGrp="1"/>
          </p:cNvSpPr>
          <p:nvPr>
            <p:ph type="ctrTitle"/>
          </p:nvPr>
        </p:nvSpPr>
        <p:spPr>
          <a:xfrm>
            <a:off x="613186" y="4176388"/>
            <a:ext cx="5381513" cy="2390889"/>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428750" y="975359"/>
            <a:ext cx="4800600" cy="46329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4B3B3B-66A4-4B70-90E9-C6DC2B194F8F}" type="datetime1">
              <a:rPr lang="en-IN" smtClean="0"/>
              <a:t>13-11-2024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8377931-26EE-4738-B0BE-BCFF84F99BE9}"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9" y="502023"/>
            <a:ext cx="1543050" cy="6984452"/>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2493085" y="975360"/>
            <a:ext cx="3621965" cy="65263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89BCD9-0FC7-48B1-8F49-8EBCDE63B135}" type="datetime1">
              <a:rPr lang="en-IN" smtClean="0"/>
              <a:t>13-11-2024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8377931-26EE-4738-B0BE-BCFF84F99BE9}"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D6140FF-D74F-4653-803F-F6B40279995A}" type="datetime1">
              <a:rPr lang="en-IN" smtClean="0"/>
              <a:t>13-11-2024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8377931-26EE-4738-B0BE-BCFF84F99BE9}" type="slidenum">
              <a:rPr lang="en-IN" smtClean="0"/>
              <a:t>‹#›</a:t>
            </a:fld>
            <a:endParaRPr lang="en-IN"/>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857250" y="975360"/>
            <a:ext cx="4800600" cy="46329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5155893"/>
            <a:ext cx="6858000" cy="3988107"/>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6858000" cy="5155893"/>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536415"/>
            <a:ext cx="6858000" cy="3048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2133600"/>
            <a:ext cx="6858000" cy="68072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896" y="2896864"/>
            <a:ext cx="4475000" cy="3231128"/>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516828" y="6143348"/>
            <a:ext cx="4477871" cy="1113947"/>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7A8CA-4B8E-4AA5-BD83-43091C1B77F2}" type="datetime1">
              <a:rPr lang="en-IN" smtClean="0"/>
              <a:t>13-11-2024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8377931-26EE-4738-B0BE-BCFF84F99BE9}"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03D4B8-9175-4B9C-9E44-E8B7DBBB0238}" type="datetime1">
              <a:rPr lang="en-IN" smtClean="0"/>
              <a:t>13-11-2024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8377931-26EE-4738-B0BE-BCFF84F99BE9}" type="slidenum">
              <a:rPr lang="en-IN" smtClean="0"/>
              <a:t>‹#›</a:t>
            </a:fld>
            <a:endParaRPr lang="en-IN"/>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857249" y="975359"/>
            <a:ext cx="2510028" cy="46329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3483864" y="975360"/>
            <a:ext cx="2510028" cy="46329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57250" y="975360"/>
            <a:ext cx="2510028" cy="853016"/>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67335" y="1867103"/>
            <a:ext cx="2510028" cy="36576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85477" y="975360"/>
            <a:ext cx="2510028" cy="853016"/>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3483769" y="1865376"/>
            <a:ext cx="2510028" cy="36576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7E05FE-6773-4CEA-9791-429E618491A9}" type="datetime1">
              <a:rPr lang="en-IN" smtClean="0"/>
              <a:t>13-11-2024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8377931-26EE-4738-B0BE-BCFF84F99BE9}" type="slidenum">
              <a:rPr lang="en-IN" smtClean="0"/>
              <a:t>‹#›</a:t>
            </a:fld>
            <a:endParaRPr lang="en-IN"/>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C018D80-38C1-4AAC-A527-C6D1ADAEA5F8}" type="datetime1">
              <a:rPr lang="en-IN" smtClean="0"/>
              <a:t>13-11-2024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8377931-26EE-4738-B0BE-BCFF84F99BE9}"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71047-49DA-4463-83CD-FE9374822F75}" type="datetime1">
              <a:rPr lang="en-IN" smtClean="0"/>
              <a:t>13-11-2024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8377931-26EE-4738-B0BE-BCFF84F99BE9}"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322" y="2946401"/>
            <a:ext cx="2727064" cy="1677991"/>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445137" y="975360"/>
            <a:ext cx="3012814" cy="6526307"/>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06824" y="4663736"/>
            <a:ext cx="2541495" cy="28526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F54CC9-11D1-4ECC-87CC-C06A5E490A4D}" type="datetime1">
              <a:rPr lang="en-IN" smtClean="0"/>
              <a:t>13-11-2024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8377931-26EE-4738-B0BE-BCFF84F99BE9}"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55893"/>
            <a:ext cx="6858000" cy="3988107"/>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6858000" cy="5155893"/>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3536415"/>
            <a:ext cx="6858000" cy="3048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2133600"/>
            <a:ext cx="6858000" cy="68072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356381" y="1524000"/>
            <a:ext cx="3086100" cy="4170408"/>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58415" y="1347315"/>
            <a:ext cx="2770586" cy="2884027"/>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CB173-042B-49C4-B89F-231EF9E48377}" type="datetime1">
              <a:rPr lang="en-IN" smtClean="0"/>
              <a:t>13-11-2024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8377931-26EE-4738-B0BE-BCFF84F99BE9}" type="slidenum">
              <a:rPr lang="en-IN" smtClean="0"/>
              <a:t>‹#›</a:t>
            </a:fld>
            <a:endParaRPr lang="en-IN"/>
          </a:p>
        </p:txBody>
      </p:sp>
      <p:sp>
        <p:nvSpPr>
          <p:cNvPr id="2" name="Title 1"/>
          <p:cNvSpPr>
            <a:spLocks noGrp="1"/>
          </p:cNvSpPr>
          <p:nvPr>
            <p:ph type="title"/>
          </p:nvPr>
        </p:nvSpPr>
        <p:spPr>
          <a:xfrm>
            <a:off x="545451" y="5952561"/>
            <a:ext cx="4787654" cy="1524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6807200"/>
            <a:ext cx="6858000" cy="23368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6858000" cy="68072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5024405"/>
            <a:ext cx="6858000" cy="3048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2133600"/>
            <a:ext cx="6858000" cy="68072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44967" y="5829557"/>
            <a:ext cx="4884383" cy="1524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57250" y="976347"/>
            <a:ext cx="4800600" cy="46329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629150" y="8229601"/>
            <a:ext cx="1885950" cy="486833"/>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5A8C04D-579D-4AF9-9F08-08BFFA11C324}" type="datetime1">
              <a:rPr lang="en-IN" smtClean="0"/>
              <a:t>13-11-2024</a:t>
            </a:fld>
            <a:endParaRPr lang="en-IN"/>
          </a:p>
        </p:txBody>
      </p:sp>
      <p:sp>
        <p:nvSpPr>
          <p:cNvPr id="5" name="Footer Placeholder 4"/>
          <p:cNvSpPr>
            <a:spLocks noGrp="1"/>
          </p:cNvSpPr>
          <p:nvPr>
            <p:ph type="ftr" sz="quarter" idx="3"/>
          </p:nvPr>
        </p:nvSpPr>
        <p:spPr>
          <a:xfrm>
            <a:off x="342900" y="8229601"/>
            <a:ext cx="2514601" cy="486833"/>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IN"/>
          </a:p>
        </p:txBody>
      </p:sp>
      <p:sp>
        <p:nvSpPr>
          <p:cNvPr id="6" name="Slide Number Placeholder 5"/>
          <p:cNvSpPr>
            <a:spLocks noGrp="1"/>
          </p:cNvSpPr>
          <p:nvPr>
            <p:ph type="sldNum" sz="quarter" idx="4"/>
          </p:nvPr>
        </p:nvSpPr>
        <p:spPr>
          <a:xfrm>
            <a:off x="2857500" y="8229601"/>
            <a:ext cx="1371600" cy="486833"/>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8377931-26EE-4738-B0BE-BCFF84F99BE9}"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ftr="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jf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0678" y="2051720"/>
            <a:ext cx="5832648" cy="960107"/>
          </a:xfrm>
        </p:spPr>
        <p:txBody>
          <a:bodyPr>
            <a:noAutofit/>
          </a:bodyPr>
          <a:lstStyle/>
          <a:p>
            <a:pPr algn="ctr"/>
            <a:r>
              <a:rPr lang="en-IN" sz="2000" b="1" dirty="0" smtClean="0"/>
              <a:t>A COMPLETE IN SECURITY AND CASH LOGISTIC MANEGMENT FIRM.</a:t>
            </a:r>
            <a:endParaRPr lang="en-IN" sz="2000" b="1" dirty="0"/>
          </a:p>
        </p:txBody>
      </p:sp>
      <p:sp>
        <p:nvSpPr>
          <p:cNvPr id="6" name="Slide Number Placeholder 5"/>
          <p:cNvSpPr>
            <a:spLocks noGrp="1"/>
          </p:cNvSpPr>
          <p:nvPr>
            <p:ph type="sldNum" sz="quarter" idx="12"/>
          </p:nvPr>
        </p:nvSpPr>
        <p:spPr/>
        <p:txBody>
          <a:bodyPr/>
          <a:lstStyle/>
          <a:p>
            <a:fld id="{C8377931-26EE-4738-B0BE-BCFF84F99BE9}" type="slidenum">
              <a:rPr lang="en-IN" smtClean="0"/>
              <a:t>1</a:t>
            </a:fld>
            <a:endParaRPr lang="en-IN"/>
          </a:p>
        </p:txBody>
      </p:sp>
      <p:sp>
        <p:nvSpPr>
          <p:cNvPr id="2" name="Title 1"/>
          <p:cNvSpPr>
            <a:spLocks noGrp="1"/>
          </p:cNvSpPr>
          <p:nvPr>
            <p:ph type="ctrTitle"/>
          </p:nvPr>
        </p:nvSpPr>
        <p:spPr>
          <a:xfrm>
            <a:off x="188640" y="827584"/>
            <a:ext cx="6534727" cy="1116827"/>
          </a:xfrm>
        </p:spPr>
        <p:txBody>
          <a:bodyPr>
            <a:noAutofit/>
          </a:bodyPr>
          <a:lstStyle/>
          <a:p>
            <a:pPr marL="182880" indent="0" algn="ctr">
              <a:buNone/>
            </a:pPr>
            <a:r>
              <a:rPr lang="en-IN" sz="5400" dirty="0" smtClean="0">
                <a:latin typeface="Algerian" pitchFamily="82" charset="0"/>
              </a:rPr>
              <a:t>S J ENTERPRISE</a:t>
            </a:r>
            <a:endParaRPr lang="en-IN" sz="5400" dirty="0">
              <a:latin typeface="Algerian" pitchFamily="82" charset="0"/>
            </a:endParaRPr>
          </a:p>
        </p:txBody>
      </p:sp>
      <p:sp>
        <p:nvSpPr>
          <p:cNvPr id="4" name="Rectangle 3"/>
          <p:cNvSpPr/>
          <p:nvPr/>
        </p:nvSpPr>
        <p:spPr>
          <a:xfrm>
            <a:off x="548680" y="5580112"/>
            <a:ext cx="5832648"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dirty="0" smtClean="0"/>
              <a:t>Reg. Off:- 4 FAILY PLACE, HMP HOUSE, ROOM NO-G17, KOLKATA-700 001</a:t>
            </a:r>
          </a:p>
          <a:p>
            <a:pPr algn="ctr"/>
            <a:r>
              <a:rPr lang="en-IN" sz="2000" dirty="0" smtClean="0"/>
              <a:t>Corporate Off:- 6, Jawaharlal Nehru Road, Unit No-1101, Siddha Esplanade, </a:t>
            </a:r>
            <a:r>
              <a:rPr lang="en-IN" sz="2000" smtClean="0"/>
              <a:t>Kolkata- 700 013</a:t>
            </a:r>
            <a:endParaRPr lang="en-IN" sz="2000" dirty="0" smtClean="0"/>
          </a:p>
          <a:p>
            <a:pPr algn="ctr"/>
            <a:r>
              <a:rPr lang="en-IN" sz="2000" dirty="0" smtClean="0"/>
              <a:t>E-mail: sjenterpris725@gmail.com</a:t>
            </a:r>
            <a:endParaRPr lang="en-IN" sz="2000" dirty="0"/>
          </a:p>
        </p:txBody>
      </p:sp>
      <p:sp>
        <p:nvSpPr>
          <p:cNvPr id="7" name="Oval 6">
            <a:extLst>
              <a:ext uri="{FF2B5EF4-FFF2-40B4-BE49-F238E27FC236}">
                <a16:creationId xmlns:a16="http://schemas.microsoft.com/office/drawing/2014/main" xmlns="" id="{B15AFC51-619C-A9AD-4350-A12AF1386B4E}"/>
              </a:ext>
            </a:extLst>
          </p:cNvPr>
          <p:cNvSpPr/>
          <p:nvPr/>
        </p:nvSpPr>
        <p:spPr>
          <a:xfrm>
            <a:off x="2560594" y="3251853"/>
            <a:ext cx="1772816" cy="1800200"/>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995632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451663" y="4716016"/>
            <a:ext cx="5976664" cy="338437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IN"/>
          </a:p>
        </p:txBody>
      </p:sp>
      <p:sp>
        <p:nvSpPr>
          <p:cNvPr id="9" name="Rectangle 8"/>
          <p:cNvSpPr/>
          <p:nvPr/>
        </p:nvSpPr>
        <p:spPr>
          <a:xfrm>
            <a:off x="451663" y="1835696"/>
            <a:ext cx="5976664" cy="237626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IN"/>
          </a:p>
        </p:txBody>
      </p:sp>
      <p:sp>
        <p:nvSpPr>
          <p:cNvPr id="2" name="Date Placeholder 1"/>
          <p:cNvSpPr>
            <a:spLocks noGrp="1"/>
          </p:cNvSpPr>
          <p:nvPr>
            <p:ph type="dt" sz="half" idx="10"/>
          </p:nvPr>
        </p:nvSpPr>
        <p:spPr/>
        <p:txBody>
          <a:bodyPr/>
          <a:lstStyle/>
          <a:p>
            <a:fld id="{F3971047-49DA-4463-83CD-FE9374822F75}" type="datetime1">
              <a:rPr lang="en-IN" smtClean="0"/>
              <a:t>13-11-2024</a:t>
            </a:fld>
            <a:endParaRPr lang="en-IN"/>
          </a:p>
        </p:txBody>
      </p:sp>
      <p:sp>
        <p:nvSpPr>
          <p:cNvPr id="3" name="Slide Number Placeholder 2"/>
          <p:cNvSpPr>
            <a:spLocks noGrp="1"/>
          </p:cNvSpPr>
          <p:nvPr>
            <p:ph type="sldNum" sz="quarter" idx="12"/>
          </p:nvPr>
        </p:nvSpPr>
        <p:spPr/>
        <p:txBody>
          <a:bodyPr/>
          <a:lstStyle/>
          <a:p>
            <a:fld id="{C8377931-26EE-4738-B0BE-BCFF84F99BE9}" type="slidenum">
              <a:rPr lang="en-IN" smtClean="0"/>
              <a:t>10</a:t>
            </a:fld>
            <a:endParaRPr lang="en-IN"/>
          </a:p>
        </p:txBody>
      </p:sp>
      <p:sp>
        <p:nvSpPr>
          <p:cNvPr id="4" name="Rounded Rectangle 3"/>
          <p:cNvSpPr/>
          <p:nvPr/>
        </p:nvSpPr>
        <p:spPr>
          <a:xfrm>
            <a:off x="451663" y="611560"/>
            <a:ext cx="597666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IN" sz="2800" b="1" dirty="0" smtClean="0">
                <a:latin typeface="Bahnschrift SemiBold" pitchFamily="34" charset="0"/>
              </a:rPr>
              <a:t>Contact Us.</a:t>
            </a:r>
            <a:endParaRPr lang="en-IN" sz="2800" b="1" dirty="0">
              <a:latin typeface="Bahnschrift SemiBold" pitchFamily="34" charset="0"/>
            </a:endParaRPr>
          </a:p>
        </p:txBody>
      </p:sp>
      <p:sp>
        <p:nvSpPr>
          <p:cNvPr id="8" name="TextBox 7"/>
          <p:cNvSpPr txBox="1"/>
          <p:nvPr/>
        </p:nvSpPr>
        <p:spPr>
          <a:xfrm>
            <a:off x="451663" y="1842661"/>
            <a:ext cx="5976664" cy="1754326"/>
          </a:xfrm>
          <a:prstGeom prst="rect">
            <a:avLst/>
          </a:prstGeom>
          <a:noFill/>
        </p:spPr>
        <p:txBody>
          <a:bodyPr wrap="square" rtlCol="0">
            <a:spAutoFit/>
          </a:bodyPr>
          <a:lstStyle/>
          <a:p>
            <a:pPr algn="ctr"/>
            <a:r>
              <a:rPr lang="en-IN" b="1" u="sng" dirty="0" smtClean="0"/>
              <a:t>ADMINISTRATION AND BACK OFFICE</a:t>
            </a:r>
            <a:endParaRPr lang="en-IN" dirty="0" smtClean="0"/>
          </a:p>
          <a:p>
            <a:endParaRPr lang="en-IN" dirty="0" smtClean="0"/>
          </a:p>
          <a:p>
            <a:r>
              <a:rPr lang="en-IN" dirty="0" smtClean="0"/>
              <a:t>Head of the Admin.	- </a:t>
            </a:r>
            <a:r>
              <a:rPr lang="en-IN" dirty="0" err="1" smtClean="0"/>
              <a:t>Mr.</a:t>
            </a:r>
            <a:r>
              <a:rPr lang="en-IN" dirty="0" smtClean="0"/>
              <a:t> </a:t>
            </a:r>
            <a:r>
              <a:rPr lang="en-IN" dirty="0" err="1" smtClean="0"/>
              <a:t>Prosenjit</a:t>
            </a:r>
            <a:r>
              <a:rPr lang="en-IN" dirty="0" smtClean="0"/>
              <a:t> </a:t>
            </a:r>
            <a:r>
              <a:rPr lang="en-IN" dirty="0" err="1" smtClean="0"/>
              <a:t>Podder</a:t>
            </a:r>
            <a:endParaRPr lang="en-IN" dirty="0" smtClean="0"/>
          </a:p>
          <a:p>
            <a:r>
              <a:rPr lang="en-IN" dirty="0" smtClean="0"/>
              <a:t>Back Office Coordinator	- </a:t>
            </a:r>
            <a:r>
              <a:rPr lang="en-IN" dirty="0" err="1" smtClean="0"/>
              <a:t>Mrs.</a:t>
            </a:r>
            <a:r>
              <a:rPr lang="en-IN" dirty="0" smtClean="0"/>
              <a:t> </a:t>
            </a:r>
            <a:r>
              <a:rPr lang="en-IN" dirty="0" err="1" smtClean="0"/>
              <a:t>Minu</a:t>
            </a:r>
            <a:r>
              <a:rPr lang="en-IN" dirty="0" smtClean="0"/>
              <a:t> </a:t>
            </a:r>
            <a:r>
              <a:rPr lang="en-IN" dirty="0" err="1" smtClean="0"/>
              <a:t>Dey</a:t>
            </a:r>
            <a:endParaRPr lang="en-IN" dirty="0" smtClean="0"/>
          </a:p>
          <a:p>
            <a:r>
              <a:rPr lang="en-IN" dirty="0" smtClean="0"/>
              <a:t>Accounts </a:t>
            </a:r>
            <a:r>
              <a:rPr lang="en-IN" dirty="0" smtClean="0"/>
              <a:t>Department	- </a:t>
            </a:r>
            <a:r>
              <a:rPr lang="en-IN" dirty="0" err="1" smtClean="0"/>
              <a:t>Mr.</a:t>
            </a:r>
            <a:r>
              <a:rPr lang="en-IN" dirty="0" smtClean="0"/>
              <a:t> </a:t>
            </a:r>
            <a:r>
              <a:rPr lang="en-IN" dirty="0" err="1" smtClean="0"/>
              <a:t>Supriyo</a:t>
            </a:r>
            <a:r>
              <a:rPr lang="en-IN" dirty="0" smtClean="0"/>
              <a:t> </a:t>
            </a:r>
            <a:r>
              <a:rPr lang="en-IN" dirty="0" err="1" smtClean="0"/>
              <a:t>Basak</a:t>
            </a:r>
            <a:endParaRPr lang="en-IN" dirty="0" smtClean="0"/>
          </a:p>
          <a:p>
            <a:r>
              <a:rPr lang="en-IN" dirty="0"/>
              <a:t>	</a:t>
            </a:r>
            <a:r>
              <a:rPr lang="en-IN" dirty="0" smtClean="0"/>
              <a:t>		  </a:t>
            </a:r>
            <a:endParaRPr lang="en-IN" b="1" u="sng" dirty="0" smtClean="0"/>
          </a:p>
        </p:txBody>
      </p:sp>
      <p:sp>
        <p:nvSpPr>
          <p:cNvPr id="10" name="TextBox 9"/>
          <p:cNvSpPr txBox="1"/>
          <p:nvPr/>
        </p:nvSpPr>
        <p:spPr>
          <a:xfrm>
            <a:off x="451663" y="4716016"/>
            <a:ext cx="5976664" cy="2308324"/>
          </a:xfrm>
          <a:prstGeom prst="rect">
            <a:avLst/>
          </a:prstGeom>
          <a:noFill/>
        </p:spPr>
        <p:txBody>
          <a:bodyPr wrap="square" rtlCol="0">
            <a:spAutoFit/>
          </a:bodyPr>
          <a:lstStyle/>
          <a:p>
            <a:pPr algn="ctr"/>
            <a:r>
              <a:rPr lang="en-IN" b="1" u="sng" dirty="0" smtClean="0"/>
              <a:t>OPERATION TEAM</a:t>
            </a:r>
          </a:p>
          <a:p>
            <a:endParaRPr lang="en-IN" dirty="0" smtClean="0"/>
          </a:p>
          <a:p>
            <a:r>
              <a:rPr lang="en-IN" dirty="0" smtClean="0"/>
              <a:t>Head of the Operation 	- </a:t>
            </a:r>
            <a:r>
              <a:rPr lang="en-IN" dirty="0" err="1" smtClean="0"/>
              <a:t>Mr.</a:t>
            </a:r>
            <a:r>
              <a:rPr lang="en-IN" dirty="0" smtClean="0"/>
              <a:t> </a:t>
            </a:r>
            <a:r>
              <a:rPr lang="en-IN" dirty="0" err="1" smtClean="0"/>
              <a:t>Amarendra</a:t>
            </a:r>
            <a:r>
              <a:rPr lang="en-IN" dirty="0" smtClean="0"/>
              <a:t> Kumar Singh</a:t>
            </a:r>
          </a:p>
          <a:p>
            <a:r>
              <a:rPr lang="en-IN" dirty="0" smtClean="0"/>
              <a:t>Regional </a:t>
            </a:r>
            <a:r>
              <a:rPr lang="en-IN" dirty="0" smtClean="0"/>
              <a:t>Manager (West)	- </a:t>
            </a:r>
            <a:r>
              <a:rPr lang="en-IN" dirty="0" err="1" smtClean="0"/>
              <a:t>Mr.</a:t>
            </a:r>
            <a:r>
              <a:rPr lang="en-IN" dirty="0" smtClean="0"/>
              <a:t> </a:t>
            </a:r>
            <a:r>
              <a:rPr lang="en-IN" dirty="0" err="1" smtClean="0"/>
              <a:t>Lokesh</a:t>
            </a:r>
            <a:r>
              <a:rPr lang="en-IN" dirty="0" smtClean="0"/>
              <a:t> </a:t>
            </a:r>
            <a:r>
              <a:rPr lang="en-IN" dirty="0" err="1" smtClean="0"/>
              <a:t>Gujjar</a:t>
            </a:r>
            <a:endParaRPr lang="en-IN" dirty="0" smtClean="0"/>
          </a:p>
          <a:p>
            <a:r>
              <a:rPr lang="en-IN" dirty="0"/>
              <a:t>R</a:t>
            </a:r>
            <a:r>
              <a:rPr lang="en-IN" dirty="0" smtClean="0"/>
              <a:t>egional </a:t>
            </a:r>
            <a:r>
              <a:rPr lang="en-IN" dirty="0" smtClean="0"/>
              <a:t>Manager (North)	- </a:t>
            </a:r>
            <a:r>
              <a:rPr lang="en-IN" dirty="0" err="1" smtClean="0"/>
              <a:t>Mr.</a:t>
            </a:r>
            <a:r>
              <a:rPr lang="en-IN" dirty="0" smtClean="0"/>
              <a:t> </a:t>
            </a:r>
            <a:r>
              <a:rPr lang="en-IN" dirty="0" err="1" smtClean="0"/>
              <a:t>Banwari</a:t>
            </a:r>
            <a:r>
              <a:rPr lang="en-IN" dirty="0" smtClean="0"/>
              <a:t> </a:t>
            </a:r>
            <a:r>
              <a:rPr lang="en-IN" dirty="0" err="1" smtClean="0"/>
              <a:t>Lal</a:t>
            </a:r>
            <a:endParaRPr lang="en-IN" dirty="0" smtClean="0"/>
          </a:p>
          <a:p>
            <a:r>
              <a:rPr lang="en-IN" dirty="0" smtClean="0"/>
              <a:t>Regional </a:t>
            </a:r>
            <a:r>
              <a:rPr lang="en-IN" dirty="0" smtClean="0"/>
              <a:t>Manager (East)	- </a:t>
            </a:r>
            <a:r>
              <a:rPr lang="en-IN" dirty="0" err="1" smtClean="0"/>
              <a:t>Mr.</a:t>
            </a:r>
            <a:r>
              <a:rPr lang="en-IN" dirty="0" smtClean="0"/>
              <a:t> J K </a:t>
            </a:r>
            <a:r>
              <a:rPr lang="en-IN" dirty="0" err="1" smtClean="0"/>
              <a:t>Maharathi</a:t>
            </a:r>
            <a:endParaRPr lang="en-IN" dirty="0" smtClean="0"/>
          </a:p>
          <a:p>
            <a:r>
              <a:rPr lang="en-IN" dirty="0" smtClean="0"/>
              <a:t>Regional </a:t>
            </a:r>
            <a:r>
              <a:rPr lang="en-IN" dirty="0" smtClean="0"/>
              <a:t>Manager (South)	- </a:t>
            </a:r>
            <a:r>
              <a:rPr lang="en-IN" dirty="0" err="1" smtClean="0"/>
              <a:t>Mr.</a:t>
            </a:r>
            <a:r>
              <a:rPr lang="en-IN" dirty="0" smtClean="0"/>
              <a:t> </a:t>
            </a:r>
            <a:r>
              <a:rPr lang="en-IN" dirty="0" err="1" smtClean="0"/>
              <a:t>Shafi</a:t>
            </a:r>
            <a:r>
              <a:rPr lang="en-IN" dirty="0" smtClean="0"/>
              <a:t> Khan</a:t>
            </a:r>
          </a:p>
          <a:p>
            <a:endParaRPr lang="en-IN" dirty="0"/>
          </a:p>
        </p:txBody>
      </p:sp>
    </p:spTree>
    <p:extLst>
      <p:ext uri="{BB962C8B-B14F-4D97-AF65-F5344CB8AC3E}">
        <p14:creationId xmlns:p14="http://schemas.microsoft.com/office/powerpoint/2010/main" val="2270898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8377931-26EE-4738-B0BE-BCFF84F99BE9}" type="slidenum">
              <a:rPr lang="en-IN" smtClean="0"/>
              <a:t>2</a:t>
            </a:fld>
            <a:endParaRPr lang="en-IN"/>
          </a:p>
        </p:txBody>
      </p:sp>
      <p:sp>
        <p:nvSpPr>
          <p:cNvPr id="2" name="Title 1"/>
          <p:cNvSpPr>
            <a:spLocks noGrp="1"/>
          </p:cNvSpPr>
          <p:nvPr>
            <p:ph type="title"/>
          </p:nvPr>
        </p:nvSpPr>
        <p:spPr/>
        <p:txBody>
          <a:bodyPr/>
          <a:lstStyle/>
          <a:p>
            <a:endParaRPr lang="en-IN" dirty="0"/>
          </a:p>
        </p:txBody>
      </p:sp>
      <p:sp>
        <p:nvSpPr>
          <p:cNvPr id="7" name="Content Placeholder 6"/>
          <p:cNvSpPr>
            <a:spLocks noGrp="1"/>
          </p:cNvSpPr>
          <p:nvPr>
            <p:ph sz="quarter" idx="13"/>
          </p:nvPr>
        </p:nvSpPr>
        <p:spPr>
          <a:xfrm>
            <a:off x="476672" y="975360"/>
            <a:ext cx="5760640" cy="644312"/>
          </a:xfrm>
        </p:spPr>
        <p:txBody>
          <a:bodyPr/>
          <a:lstStyle/>
          <a:p>
            <a:pPr marL="45720" indent="0" algn="ctr">
              <a:buNone/>
            </a:pPr>
            <a:endParaRPr lang="en-IN"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0648" y="589468"/>
            <a:ext cx="6264696" cy="2614380"/>
          </a:xfrm>
          <a:prstGeom prst="rect">
            <a:avLst/>
          </a:prstGeom>
        </p:spPr>
      </p:pic>
      <p:sp>
        <p:nvSpPr>
          <p:cNvPr id="10" name="Rectangle 9"/>
          <p:cNvSpPr/>
          <p:nvPr/>
        </p:nvSpPr>
        <p:spPr>
          <a:xfrm>
            <a:off x="260647" y="3419872"/>
            <a:ext cx="6264696" cy="1200329"/>
          </a:xfrm>
          <a:prstGeom prst="rect">
            <a:avLst/>
          </a:prstGeom>
        </p:spPr>
        <p:txBody>
          <a:bodyPr wrap="square">
            <a:spAutoFit/>
          </a:bodyPr>
          <a:lstStyle/>
          <a:p>
            <a:pPr algn="just"/>
            <a:r>
              <a:rPr lang="en-US" sz="2400" b="1" dirty="0"/>
              <a:t>We are one of the premier and pioneer company, cash remittance systems </a:t>
            </a:r>
            <a:r>
              <a:rPr lang="en-US" sz="2400" b="1" dirty="0" smtClean="0"/>
              <a:t>and security provider located </a:t>
            </a:r>
            <a:r>
              <a:rPr lang="en-US" sz="2400" b="1" dirty="0"/>
              <a:t>in </a:t>
            </a:r>
            <a:r>
              <a:rPr lang="en-US" sz="2400" b="1" dirty="0" smtClean="0"/>
              <a:t>All over India.</a:t>
            </a:r>
            <a:endParaRPr lang="en-IN" sz="2400" b="1" dirty="0"/>
          </a:p>
        </p:txBody>
      </p:sp>
      <p:sp>
        <p:nvSpPr>
          <p:cNvPr id="11" name="Rectangle 10">
            <a:extLst>
              <a:ext uri="{FF2B5EF4-FFF2-40B4-BE49-F238E27FC236}">
                <a16:creationId xmlns="" xmlns:a16="http://schemas.microsoft.com/office/drawing/2014/main" id="{E273F97F-242C-DDFA-54B4-C714B8DF3834}"/>
              </a:ext>
            </a:extLst>
          </p:cNvPr>
          <p:cNvSpPr/>
          <p:nvPr/>
        </p:nvSpPr>
        <p:spPr>
          <a:xfrm>
            <a:off x="260648" y="4932040"/>
            <a:ext cx="6264695" cy="3096344"/>
          </a:xfrm>
          <a:prstGeom prst="rect">
            <a:avLst/>
          </a:prstGeom>
          <a:blipFill dpi="0" rotWithShape="1">
            <a:blip r:embed="rId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939634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260647" y="4053771"/>
            <a:ext cx="6264697" cy="6463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Rectangle 8"/>
          <p:cNvSpPr/>
          <p:nvPr/>
        </p:nvSpPr>
        <p:spPr>
          <a:xfrm>
            <a:off x="2801596" y="1978698"/>
            <a:ext cx="3253742" cy="1024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7"/>
          <p:cNvSpPr/>
          <p:nvPr/>
        </p:nvSpPr>
        <p:spPr>
          <a:xfrm>
            <a:off x="2757232" y="988314"/>
            <a:ext cx="3253742" cy="76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bg1"/>
              </a:solidFill>
            </a:endParaRPr>
          </a:p>
        </p:txBody>
      </p:sp>
      <p:sp>
        <p:nvSpPr>
          <p:cNvPr id="3" name="Slide Number Placeholder 2"/>
          <p:cNvSpPr>
            <a:spLocks noGrp="1"/>
          </p:cNvSpPr>
          <p:nvPr>
            <p:ph type="sldNum" sz="quarter" idx="12"/>
          </p:nvPr>
        </p:nvSpPr>
        <p:spPr/>
        <p:txBody>
          <a:bodyPr/>
          <a:lstStyle/>
          <a:p>
            <a:fld id="{C8377931-26EE-4738-B0BE-BCFF84F99BE9}" type="slidenum">
              <a:rPr lang="en-IN" smtClean="0"/>
              <a:t>3</a:t>
            </a:fld>
            <a:endParaRPr lang="en-IN"/>
          </a:p>
        </p:txBody>
      </p:sp>
      <p:sp>
        <p:nvSpPr>
          <p:cNvPr id="4" name="Rectangle 3">
            <a:extLst>
              <a:ext uri="{FF2B5EF4-FFF2-40B4-BE49-F238E27FC236}">
                <a16:creationId xmlns:a16="http://schemas.microsoft.com/office/drawing/2014/main" xmlns="" id="{042C4928-B3E0-898B-6901-89D6ED475472}"/>
              </a:ext>
            </a:extLst>
          </p:cNvPr>
          <p:cNvSpPr/>
          <p:nvPr/>
        </p:nvSpPr>
        <p:spPr>
          <a:xfrm>
            <a:off x="598544" y="988314"/>
            <a:ext cx="2066544" cy="2048256"/>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4">
            <a:extLst>
              <a:ext uri="{FF2B5EF4-FFF2-40B4-BE49-F238E27FC236}">
                <a16:creationId xmlns:a16="http://schemas.microsoft.com/office/drawing/2014/main" xmlns="" id="{C25D853D-E93D-1621-6C89-174C233B6677}"/>
              </a:ext>
            </a:extLst>
          </p:cNvPr>
          <p:cNvSpPr/>
          <p:nvPr/>
        </p:nvSpPr>
        <p:spPr>
          <a:xfrm>
            <a:off x="2790912" y="988314"/>
            <a:ext cx="3253742" cy="76409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b="1" dirty="0" smtClean="0">
              <a:solidFill>
                <a:schemeClr val="tx1"/>
              </a:solidFill>
            </a:endParaRPr>
          </a:p>
          <a:p>
            <a:pPr algn="ctr"/>
            <a:r>
              <a:rPr lang="en-IN" sz="2400" b="1" dirty="0" smtClean="0">
                <a:solidFill>
                  <a:schemeClr val="tx1"/>
                </a:solidFill>
                <a:latin typeface="Arial" pitchFamily="34" charset="0"/>
                <a:cs typeface="Arial" pitchFamily="34" charset="0"/>
              </a:rPr>
              <a:t>Welcome </a:t>
            </a:r>
            <a:r>
              <a:rPr lang="en-IN" sz="2400" b="1" dirty="0">
                <a:solidFill>
                  <a:schemeClr val="tx1"/>
                </a:solidFill>
                <a:latin typeface="Arial" pitchFamily="34" charset="0"/>
                <a:cs typeface="Arial" pitchFamily="34" charset="0"/>
              </a:rPr>
              <a:t>Message</a:t>
            </a:r>
            <a:endParaRPr lang="en-IN" sz="2400" dirty="0">
              <a:solidFill>
                <a:schemeClr val="tx1"/>
              </a:solidFill>
              <a:latin typeface="Arial" pitchFamily="34" charset="0"/>
              <a:cs typeface="Arial" pitchFamily="34" charset="0"/>
            </a:endParaRPr>
          </a:p>
          <a:p>
            <a:pPr algn="ctr"/>
            <a:endParaRPr lang="en-IN" dirty="0">
              <a:ln>
                <a:solidFill>
                  <a:srgbClr val="FFFF00"/>
                </a:solidFill>
              </a:ln>
              <a:solidFill>
                <a:schemeClr val="tx1"/>
              </a:solidFill>
              <a:highlight>
                <a:srgbClr val="FFFF00"/>
              </a:highlight>
              <a:latin typeface="Arial" pitchFamily="34" charset="0"/>
              <a:cs typeface="Arial" pitchFamily="34" charset="0"/>
            </a:endParaRPr>
          </a:p>
        </p:txBody>
      </p:sp>
      <p:sp>
        <p:nvSpPr>
          <p:cNvPr id="6" name="Rectangle 5">
            <a:extLst>
              <a:ext uri="{FF2B5EF4-FFF2-40B4-BE49-F238E27FC236}">
                <a16:creationId xmlns:a16="http://schemas.microsoft.com/office/drawing/2014/main" xmlns="" id="{C25D853D-E93D-1621-6C89-174C233B6677}"/>
              </a:ext>
            </a:extLst>
          </p:cNvPr>
          <p:cNvSpPr/>
          <p:nvPr/>
        </p:nvSpPr>
        <p:spPr>
          <a:xfrm>
            <a:off x="2801596" y="2012442"/>
            <a:ext cx="3253742" cy="102412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b="1" dirty="0" smtClean="0">
              <a:solidFill>
                <a:schemeClr val="tx1"/>
              </a:solidFill>
            </a:endParaRPr>
          </a:p>
          <a:p>
            <a:pPr algn="ctr"/>
            <a:r>
              <a:rPr lang="en-IN" sz="2400" b="1" dirty="0" smtClean="0">
                <a:solidFill>
                  <a:schemeClr val="tx1"/>
                </a:solidFill>
                <a:latin typeface="Arial" pitchFamily="34" charset="0"/>
                <a:cs typeface="Arial" pitchFamily="34" charset="0"/>
              </a:rPr>
              <a:t>MR. MD SUNNY ALI</a:t>
            </a:r>
          </a:p>
          <a:p>
            <a:pPr algn="ctr"/>
            <a:r>
              <a:rPr lang="en-IN" sz="2400" dirty="0" smtClean="0">
                <a:solidFill>
                  <a:schemeClr val="tx1"/>
                </a:solidFill>
                <a:latin typeface="Arial" pitchFamily="34" charset="0"/>
                <a:cs typeface="Arial" pitchFamily="34" charset="0"/>
              </a:rPr>
              <a:t>(Founder &amp; CEO.)</a:t>
            </a:r>
            <a:endParaRPr lang="en-IN" sz="2400" dirty="0">
              <a:solidFill>
                <a:schemeClr val="tx1"/>
              </a:solidFill>
              <a:latin typeface="Arial" pitchFamily="34" charset="0"/>
              <a:cs typeface="Arial" pitchFamily="34" charset="0"/>
            </a:endParaRPr>
          </a:p>
          <a:p>
            <a:pPr algn="ctr"/>
            <a:endParaRPr lang="en-IN" dirty="0">
              <a:ln>
                <a:solidFill>
                  <a:srgbClr val="FFFF00"/>
                </a:solidFill>
              </a:ln>
              <a:solidFill>
                <a:schemeClr val="tx1"/>
              </a:solidFill>
              <a:highlight>
                <a:srgbClr val="FFFF00"/>
              </a:highlight>
              <a:latin typeface="Arial" pitchFamily="34" charset="0"/>
              <a:cs typeface="Arial" pitchFamily="34" charset="0"/>
            </a:endParaRPr>
          </a:p>
        </p:txBody>
      </p:sp>
      <p:sp>
        <p:nvSpPr>
          <p:cNvPr id="10" name="TextBox 9">
            <a:extLst>
              <a:ext uri="{FF2B5EF4-FFF2-40B4-BE49-F238E27FC236}">
                <a16:creationId xmlns:a16="http://schemas.microsoft.com/office/drawing/2014/main" xmlns="" id="{23D01435-24FD-CF8D-8AF4-6D4DDFF8DEEF}"/>
              </a:ext>
            </a:extLst>
          </p:cNvPr>
          <p:cNvSpPr txBox="1"/>
          <p:nvPr/>
        </p:nvSpPr>
        <p:spPr>
          <a:xfrm>
            <a:off x="260625" y="4066203"/>
            <a:ext cx="6264697" cy="1754326"/>
          </a:xfrm>
          <a:prstGeom prst="rect">
            <a:avLst/>
          </a:prstGeom>
          <a:solidFill>
            <a:schemeClr val="accent1">
              <a:lumMod val="40000"/>
              <a:lumOff val="60000"/>
            </a:schemeClr>
          </a:solidFill>
        </p:spPr>
        <p:txBody>
          <a:bodyPr wrap="square">
            <a:spAutoFit/>
          </a:bodyPr>
          <a:lstStyle/>
          <a:p>
            <a:pPr algn="ctr" fontAlgn="auto">
              <a:lnSpc>
                <a:spcPct val="90000"/>
              </a:lnSpc>
              <a:spcAft>
                <a:spcPts val="0"/>
              </a:spcAft>
              <a:defRPr/>
            </a:pPr>
            <a:r>
              <a:rPr lang="en-GB" sz="2000" dirty="0"/>
              <a:t>“I know that this is a challenging time, but together we can get through it. We are here to support each other and work together towards success.” “Let's stay positive and use this as an opportunity to come out even stronger. The Executive Leadership Team is here to help you every step of the way!”</a:t>
            </a:r>
            <a:endParaRPr lang="en-US" sz="2000" b="1" dirty="0">
              <a:latin typeface="Aparajita" panose="02020603050405020304" pitchFamily="18" charset="0"/>
              <a:cs typeface="Aparajita" panose="02020603050405020304" pitchFamily="18" charset="0"/>
            </a:endParaRPr>
          </a:p>
        </p:txBody>
      </p:sp>
      <p:sp>
        <p:nvSpPr>
          <p:cNvPr id="12" name="Oval 11">
            <a:extLst>
              <a:ext uri="{FF2B5EF4-FFF2-40B4-BE49-F238E27FC236}">
                <a16:creationId xmlns:a16="http://schemas.microsoft.com/office/drawing/2014/main" xmlns="" id="{B15AFC51-619C-A9AD-4350-A12AF1386B4E}"/>
              </a:ext>
            </a:extLst>
          </p:cNvPr>
          <p:cNvSpPr/>
          <p:nvPr/>
        </p:nvSpPr>
        <p:spPr>
          <a:xfrm>
            <a:off x="2580167" y="6192180"/>
            <a:ext cx="1772816" cy="1800200"/>
          </a:xfrm>
          <a:prstGeom prst="ellipse">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223295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71047-49DA-4463-83CD-FE9374822F75}" type="datetime1">
              <a:rPr lang="en-IN" smtClean="0"/>
              <a:t>13-11-2024</a:t>
            </a:fld>
            <a:endParaRPr lang="en-IN"/>
          </a:p>
        </p:txBody>
      </p:sp>
      <p:sp>
        <p:nvSpPr>
          <p:cNvPr id="3" name="Slide Number Placeholder 2"/>
          <p:cNvSpPr>
            <a:spLocks noGrp="1"/>
          </p:cNvSpPr>
          <p:nvPr>
            <p:ph type="sldNum" sz="quarter" idx="12"/>
          </p:nvPr>
        </p:nvSpPr>
        <p:spPr/>
        <p:txBody>
          <a:bodyPr/>
          <a:lstStyle/>
          <a:p>
            <a:fld id="{C8377931-26EE-4738-B0BE-BCFF84F99BE9}" type="slidenum">
              <a:rPr lang="en-IN" smtClean="0"/>
              <a:t>4</a:t>
            </a:fld>
            <a:endParaRPr lang="en-IN"/>
          </a:p>
        </p:txBody>
      </p:sp>
      <p:sp>
        <p:nvSpPr>
          <p:cNvPr id="4" name="Flowchart: Process 3"/>
          <p:cNvSpPr/>
          <p:nvPr/>
        </p:nvSpPr>
        <p:spPr>
          <a:xfrm>
            <a:off x="404664" y="395536"/>
            <a:ext cx="6120680" cy="648072"/>
          </a:xfrm>
          <a:prstGeom prst="flowChartProcess">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IN" sz="3200" dirty="0" smtClean="0">
                <a:solidFill>
                  <a:schemeClr val="tx1"/>
                </a:solidFill>
                <a:latin typeface="Algerian" pitchFamily="82" charset="0"/>
              </a:rPr>
              <a:t>ABOUT US</a:t>
            </a:r>
            <a:endParaRPr lang="en-IN" sz="3200" dirty="0">
              <a:solidFill>
                <a:schemeClr val="tx1"/>
              </a:solidFill>
              <a:latin typeface="Algerian" pitchFamily="82" charset="0"/>
            </a:endParaRPr>
          </a:p>
        </p:txBody>
      </p:sp>
      <p:sp>
        <p:nvSpPr>
          <p:cNvPr id="5" name="TextBox 4"/>
          <p:cNvSpPr txBox="1"/>
          <p:nvPr/>
        </p:nvSpPr>
        <p:spPr>
          <a:xfrm>
            <a:off x="548680" y="1547664"/>
            <a:ext cx="5976664" cy="5632311"/>
          </a:xfrm>
          <a:prstGeom prst="rect">
            <a:avLst/>
          </a:prstGeom>
          <a:noFill/>
        </p:spPr>
        <p:txBody>
          <a:bodyPr wrap="square" rtlCol="0">
            <a:spAutoFit/>
          </a:bodyPr>
          <a:lstStyle/>
          <a:p>
            <a:pPr algn="just"/>
            <a:r>
              <a:rPr lang="en-IN" sz="2000" dirty="0" smtClean="0"/>
              <a:t>S J Enterprise is a reputed service provider in the field of Total Security Solution, Integrated Facility Management , Outsourced Banking Services, Transportation &amp; Logistics, Housekeeping , CCTV, E- Surveillance etc. Established </a:t>
            </a:r>
            <a:r>
              <a:rPr lang="en-IN" sz="2000" smtClean="0"/>
              <a:t>in 2012, </a:t>
            </a:r>
            <a:r>
              <a:rPr lang="en-IN" sz="2000" dirty="0" smtClean="0"/>
              <a:t>and has now the strength of approximately 3,000 personnel, converting about 500 location in Pan India.</a:t>
            </a:r>
          </a:p>
          <a:p>
            <a:pPr algn="just"/>
            <a:endParaRPr lang="en-IN" sz="2000" dirty="0"/>
          </a:p>
          <a:p>
            <a:pPr algn="just"/>
            <a:r>
              <a:rPr lang="en-IN" sz="2000" dirty="0" smtClean="0"/>
              <a:t>Founded by Md. Sunny Ali, the CEO of the company, S J Enterprise in an established brand-name today. The Management consists of professional and expert from various fields such as ex-servicemen from Defence, Police, Intelligence, Para-military, Banking Personnel for Cash remittance and ATM operation, Management Trainees from Premier institutes is a continuous process for reinforcing the management team.   </a:t>
            </a:r>
            <a:endParaRPr lang="en-IN" sz="2000" dirty="0"/>
          </a:p>
        </p:txBody>
      </p:sp>
    </p:spTree>
    <p:extLst>
      <p:ext uri="{BB962C8B-B14F-4D97-AF65-F5344CB8AC3E}">
        <p14:creationId xmlns:p14="http://schemas.microsoft.com/office/powerpoint/2010/main" val="1429302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71047-49DA-4463-83CD-FE9374822F75}" type="datetime1">
              <a:rPr lang="en-IN" smtClean="0"/>
              <a:t>13-11-2024</a:t>
            </a:fld>
            <a:endParaRPr lang="en-IN"/>
          </a:p>
        </p:txBody>
      </p:sp>
      <p:sp>
        <p:nvSpPr>
          <p:cNvPr id="3" name="Slide Number Placeholder 2"/>
          <p:cNvSpPr>
            <a:spLocks noGrp="1"/>
          </p:cNvSpPr>
          <p:nvPr>
            <p:ph type="sldNum" sz="quarter" idx="12"/>
          </p:nvPr>
        </p:nvSpPr>
        <p:spPr/>
        <p:txBody>
          <a:bodyPr/>
          <a:lstStyle/>
          <a:p>
            <a:fld id="{C8377931-26EE-4738-B0BE-BCFF84F99BE9}" type="slidenum">
              <a:rPr lang="en-IN" smtClean="0"/>
              <a:t>5</a:t>
            </a:fld>
            <a:endParaRPr lang="en-IN"/>
          </a:p>
        </p:txBody>
      </p:sp>
      <p:sp>
        <p:nvSpPr>
          <p:cNvPr id="4" name="Flowchart: Process 3"/>
          <p:cNvSpPr/>
          <p:nvPr/>
        </p:nvSpPr>
        <p:spPr>
          <a:xfrm>
            <a:off x="404664" y="395536"/>
            <a:ext cx="6120680" cy="648072"/>
          </a:xfrm>
          <a:prstGeom prst="flowChartProcess">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IN" sz="3200" dirty="0" smtClean="0">
                <a:solidFill>
                  <a:schemeClr val="tx1"/>
                </a:solidFill>
                <a:latin typeface="Algerian" pitchFamily="82" charset="0"/>
              </a:rPr>
              <a:t>OUR VISION</a:t>
            </a:r>
            <a:endParaRPr lang="en-IN" sz="3200" dirty="0">
              <a:solidFill>
                <a:schemeClr val="tx1"/>
              </a:solidFill>
              <a:latin typeface="Algerian" pitchFamily="82" charset="0"/>
            </a:endParaRPr>
          </a:p>
        </p:txBody>
      </p:sp>
      <p:sp>
        <p:nvSpPr>
          <p:cNvPr id="5" name="TextBox 4"/>
          <p:cNvSpPr txBox="1"/>
          <p:nvPr/>
        </p:nvSpPr>
        <p:spPr>
          <a:xfrm>
            <a:off x="404664" y="1547664"/>
            <a:ext cx="6120680" cy="7171194"/>
          </a:xfrm>
          <a:prstGeom prst="rect">
            <a:avLst/>
          </a:prstGeom>
          <a:noFill/>
        </p:spPr>
        <p:txBody>
          <a:bodyPr wrap="square" rtlCol="0">
            <a:spAutoFit/>
          </a:bodyPr>
          <a:lstStyle/>
          <a:p>
            <a:pPr marL="285750" indent="-285750">
              <a:buFont typeface="Arial" pitchFamily="34" charset="0"/>
              <a:buChar char="•"/>
            </a:pPr>
            <a:r>
              <a:rPr lang="en-IN" sz="2000" dirty="0" smtClean="0"/>
              <a:t>S J Enterprise is the most ethical, transparent, statutory compliant, CSR compliant, eco-friendly and humane service-company in India.</a:t>
            </a:r>
          </a:p>
          <a:p>
            <a:endParaRPr lang="en-IN" sz="2000" dirty="0" smtClean="0"/>
          </a:p>
          <a:p>
            <a:pPr marL="285750" indent="-285750">
              <a:buFont typeface="Arial" pitchFamily="34" charset="0"/>
              <a:buChar char="•"/>
            </a:pPr>
            <a:r>
              <a:rPr lang="en-IN" sz="2000" dirty="0" smtClean="0"/>
              <a:t>S J Enterprise employees are true face and Brand Ambassadors of the Company. We invest significantly in Human Capital and recognize our employees as the main drivers of our business growth.</a:t>
            </a:r>
          </a:p>
          <a:p>
            <a:r>
              <a:rPr lang="en-IN" sz="2000" dirty="0" smtClean="0"/>
              <a:t> </a:t>
            </a:r>
          </a:p>
          <a:p>
            <a:pPr marL="285750" indent="-285750">
              <a:buFont typeface="Arial" pitchFamily="34" charset="0"/>
              <a:buChar char="•"/>
            </a:pPr>
            <a:r>
              <a:rPr lang="en-IN" sz="2000" dirty="0" smtClean="0"/>
              <a:t>S J Enterprise acknowledges the support, sincerity and hard work of all its employees. The company has tremendous respect for them and is committed to their care.</a:t>
            </a:r>
          </a:p>
          <a:p>
            <a:endParaRPr lang="en-IN" sz="2000" dirty="0" smtClean="0"/>
          </a:p>
          <a:p>
            <a:pPr marL="285750" indent="-285750">
              <a:buFont typeface="Arial" pitchFamily="34" charset="0"/>
              <a:buChar char="•"/>
            </a:pPr>
            <a:r>
              <a:rPr lang="en-IN" sz="2000" dirty="0" smtClean="0"/>
              <a:t>S J Enterprise dreams Big but keeps its targets realistic and achievable. Its constant focus is on improving quality and timely delivery of its services to the satisfaction of the customer.</a:t>
            </a:r>
          </a:p>
          <a:p>
            <a:endParaRPr lang="en-IN" sz="2000" dirty="0" smtClean="0"/>
          </a:p>
          <a:p>
            <a:pPr marL="285750" indent="-285750">
              <a:buFont typeface="Arial" pitchFamily="34" charset="0"/>
              <a:buChar char="•"/>
            </a:pPr>
            <a:r>
              <a:rPr lang="en-IN" sz="2000" dirty="0" smtClean="0"/>
              <a:t>S J Enterprise believes that noting to impossible. We face every challenge as an opportunity to learn and grow.</a:t>
            </a:r>
            <a:endParaRPr lang="en-IN" sz="2000" dirty="0"/>
          </a:p>
        </p:txBody>
      </p:sp>
    </p:spTree>
    <p:extLst>
      <p:ext uri="{BB962C8B-B14F-4D97-AF65-F5344CB8AC3E}">
        <p14:creationId xmlns:p14="http://schemas.microsoft.com/office/powerpoint/2010/main" val="1597555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71047-49DA-4463-83CD-FE9374822F75}" type="datetime1">
              <a:rPr lang="en-IN" smtClean="0"/>
              <a:t>13-11-2024</a:t>
            </a:fld>
            <a:endParaRPr lang="en-IN"/>
          </a:p>
        </p:txBody>
      </p:sp>
      <p:sp>
        <p:nvSpPr>
          <p:cNvPr id="3" name="Slide Number Placeholder 2"/>
          <p:cNvSpPr>
            <a:spLocks noGrp="1"/>
          </p:cNvSpPr>
          <p:nvPr>
            <p:ph type="sldNum" sz="quarter" idx="12"/>
          </p:nvPr>
        </p:nvSpPr>
        <p:spPr/>
        <p:txBody>
          <a:bodyPr/>
          <a:lstStyle/>
          <a:p>
            <a:fld id="{C8377931-26EE-4738-B0BE-BCFF84F99BE9}" type="slidenum">
              <a:rPr lang="en-IN" smtClean="0"/>
              <a:t>6</a:t>
            </a:fld>
            <a:endParaRPr lang="en-IN"/>
          </a:p>
        </p:txBody>
      </p:sp>
      <p:sp>
        <p:nvSpPr>
          <p:cNvPr id="4" name="Flowchart: Process 3"/>
          <p:cNvSpPr/>
          <p:nvPr/>
        </p:nvSpPr>
        <p:spPr>
          <a:xfrm>
            <a:off x="404664" y="395536"/>
            <a:ext cx="6120680" cy="648072"/>
          </a:xfrm>
          <a:prstGeom prst="flowChartProcess">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IN" sz="3200" dirty="0" smtClean="0">
                <a:solidFill>
                  <a:schemeClr val="tx1"/>
                </a:solidFill>
                <a:latin typeface="Algerian" pitchFamily="82" charset="0"/>
              </a:rPr>
              <a:t>OUR MISSION</a:t>
            </a:r>
            <a:endParaRPr lang="en-IN" sz="3200" dirty="0">
              <a:solidFill>
                <a:schemeClr val="tx1"/>
              </a:solidFill>
              <a:latin typeface="Algerian" pitchFamily="82" charset="0"/>
            </a:endParaRPr>
          </a:p>
        </p:txBody>
      </p:sp>
      <p:sp>
        <p:nvSpPr>
          <p:cNvPr id="5" name="TextBox 4"/>
          <p:cNvSpPr txBox="1"/>
          <p:nvPr/>
        </p:nvSpPr>
        <p:spPr>
          <a:xfrm>
            <a:off x="404664" y="1475656"/>
            <a:ext cx="6120680" cy="7171194"/>
          </a:xfrm>
          <a:prstGeom prst="rect">
            <a:avLst/>
          </a:prstGeom>
          <a:noFill/>
        </p:spPr>
        <p:txBody>
          <a:bodyPr wrap="square" rtlCol="0">
            <a:spAutoFit/>
          </a:bodyPr>
          <a:lstStyle/>
          <a:p>
            <a:pPr marL="285750" indent="-285750" algn="just">
              <a:buFont typeface="Arial" pitchFamily="34" charset="0"/>
              <a:buChar char="•"/>
            </a:pPr>
            <a:r>
              <a:rPr lang="en-IN" sz="2000" dirty="0" smtClean="0"/>
              <a:t>S J Enterprise promises to increase its staff-strength to 5,000 by 2025 providing employment to underprivileged youth of India.</a:t>
            </a:r>
          </a:p>
          <a:p>
            <a:pPr algn="just"/>
            <a:endParaRPr lang="en-IN" sz="2000" dirty="0" smtClean="0"/>
          </a:p>
          <a:p>
            <a:pPr marL="285750" indent="-285750" algn="just">
              <a:buFont typeface="Arial" pitchFamily="34" charset="0"/>
              <a:buChar char="•"/>
            </a:pPr>
            <a:r>
              <a:rPr lang="en-IN" sz="2000" dirty="0" smtClean="0"/>
              <a:t>S J Enterprise targets to achieve business revenue of </a:t>
            </a:r>
            <a:r>
              <a:rPr lang="en-IN" sz="2000" dirty="0" err="1" smtClean="0"/>
              <a:t>Rs</a:t>
            </a:r>
            <a:r>
              <a:rPr lang="en-IN" sz="2000" dirty="0" smtClean="0"/>
              <a:t>. 100 Cr.  by 2025.</a:t>
            </a:r>
          </a:p>
          <a:p>
            <a:pPr algn="just"/>
            <a:endParaRPr lang="en-IN" sz="2000" dirty="0" smtClean="0"/>
          </a:p>
          <a:p>
            <a:pPr marL="285750" indent="-285750" algn="just">
              <a:buFont typeface="Arial" pitchFamily="34" charset="0"/>
              <a:buChar char="•"/>
            </a:pPr>
            <a:r>
              <a:rPr lang="en-IN" sz="2000" dirty="0" smtClean="0"/>
              <a:t>S J Enterprise strives to continuously improve the range and quality of its services to provide top-class customer support and satisfaction.</a:t>
            </a:r>
          </a:p>
          <a:p>
            <a:pPr algn="just"/>
            <a:endParaRPr lang="en-IN" sz="2000" dirty="0" smtClean="0"/>
          </a:p>
          <a:p>
            <a:pPr marL="285750" indent="-285750" algn="just">
              <a:buFont typeface="Arial" pitchFamily="34" charset="0"/>
              <a:buChar char="•"/>
            </a:pPr>
            <a:r>
              <a:rPr lang="en-IN" sz="2000" dirty="0" smtClean="0"/>
              <a:t>S J Enterprise endeavour to make a difference by constant upgrading of its staff training programs and business support technologies. It is not only able to meet client requirements but exceed customer expectations.</a:t>
            </a:r>
          </a:p>
          <a:p>
            <a:pPr marL="285750" indent="-285750" algn="just">
              <a:buFont typeface="Arial" pitchFamily="34" charset="0"/>
              <a:buChar char="•"/>
            </a:pPr>
            <a:endParaRPr lang="en-IN" sz="2000" dirty="0" smtClean="0"/>
          </a:p>
          <a:p>
            <a:pPr marL="285750" indent="-285750" algn="just">
              <a:buFont typeface="Arial" pitchFamily="34" charset="0"/>
              <a:buChar char="•"/>
            </a:pPr>
            <a:r>
              <a:rPr lang="en-IN" sz="2000" dirty="0" smtClean="0"/>
              <a:t>S J Enterprise has a strong Brand Value Goodwill and is a Trusted Name in the service industry. Its motto “Any service? Call S J Enterprise”, is backed by solid performance and readiness to expand its area of services to meet ever-changing customer needs.   </a:t>
            </a:r>
            <a:endParaRPr lang="en-IN" sz="2000" dirty="0"/>
          </a:p>
        </p:txBody>
      </p:sp>
    </p:spTree>
    <p:extLst>
      <p:ext uri="{BB962C8B-B14F-4D97-AF65-F5344CB8AC3E}">
        <p14:creationId xmlns:p14="http://schemas.microsoft.com/office/powerpoint/2010/main" val="3855406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71047-49DA-4463-83CD-FE9374822F75}" type="datetime1">
              <a:rPr lang="en-IN" smtClean="0"/>
              <a:pPr/>
              <a:t>13-11-2024</a:t>
            </a:fld>
            <a:endParaRPr lang="en-IN"/>
          </a:p>
        </p:txBody>
      </p:sp>
      <p:sp>
        <p:nvSpPr>
          <p:cNvPr id="3" name="Slide Number Placeholder 2"/>
          <p:cNvSpPr>
            <a:spLocks noGrp="1"/>
          </p:cNvSpPr>
          <p:nvPr>
            <p:ph type="sldNum" sz="quarter" idx="12"/>
          </p:nvPr>
        </p:nvSpPr>
        <p:spPr/>
        <p:txBody>
          <a:bodyPr/>
          <a:lstStyle/>
          <a:p>
            <a:fld id="{C8377931-26EE-4738-B0BE-BCFF84F99BE9}" type="slidenum">
              <a:rPr lang="en-IN" smtClean="0"/>
              <a:pPr/>
              <a:t>7</a:t>
            </a:fld>
            <a:endParaRPr lang="en-IN"/>
          </a:p>
        </p:txBody>
      </p:sp>
      <p:sp>
        <p:nvSpPr>
          <p:cNvPr id="9" name="Flowchart: Process 8"/>
          <p:cNvSpPr/>
          <p:nvPr/>
        </p:nvSpPr>
        <p:spPr>
          <a:xfrm>
            <a:off x="404664" y="395536"/>
            <a:ext cx="6120680" cy="648072"/>
          </a:xfrm>
          <a:prstGeom prst="flowChartProcess">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IN" sz="3200" dirty="0" smtClean="0">
                <a:solidFill>
                  <a:schemeClr val="tx1"/>
                </a:solidFill>
                <a:latin typeface="Algerian" pitchFamily="82" charset="0"/>
              </a:rPr>
              <a:t>OUR SERVICES</a:t>
            </a:r>
            <a:endParaRPr lang="en-IN" sz="3200" dirty="0">
              <a:solidFill>
                <a:schemeClr val="tx1"/>
              </a:solidFill>
              <a:latin typeface="Algerian" pitchFamily="82" charset="0"/>
            </a:endParaRPr>
          </a:p>
        </p:txBody>
      </p:sp>
      <p:sp>
        <p:nvSpPr>
          <p:cNvPr id="14" name="Pentagon 13"/>
          <p:cNvSpPr/>
          <p:nvPr/>
        </p:nvSpPr>
        <p:spPr>
          <a:xfrm>
            <a:off x="404664" y="1187624"/>
            <a:ext cx="6120680" cy="64807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Event Security Management.</a:t>
            </a:r>
            <a:endParaRPr lang="en-IN" dirty="0"/>
          </a:p>
        </p:txBody>
      </p:sp>
      <p:sp>
        <p:nvSpPr>
          <p:cNvPr id="17" name="Pentagon 16"/>
          <p:cNvSpPr/>
          <p:nvPr/>
        </p:nvSpPr>
        <p:spPr>
          <a:xfrm>
            <a:off x="359934" y="4211960"/>
            <a:ext cx="6120680" cy="43204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Integrated Facility Management Services.</a:t>
            </a:r>
            <a:endParaRPr lang="en-IN" dirty="0"/>
          </a:p>
        </p:txBody>
      </p:sp>
      <p:sp>
        <p:nvSpPr>
          <p:cNvPr id="19" name="Pentagon 18"/>
          <p:cNvSpPr/>
          <p:nvPr/>
        </p:nvSpPr>
        <p:spPr>
          <a:xfrm>
            <a:off x="383506" y="3635896"/>
            <a:ext cx="6120680" cy="43204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Best Corporate Security Service.</a:t>
            </a:r>
            <a:endParaRPr lang="en-IN" dirty="0"/>
          </a:p>
        </p:txBody>
      </p:sp>
      <p:sp>
        <p:nvSpPr>
          <p:cNvPr id="20" name="Pentagon 19"/>
          <p:cNvSpPr/>
          <p:nvPr/>
        </p:nvSpPr>
        <p:spPr>
          <a:xfrm>
            <a:off x="404664" y="1907704"/>
            <a:ext cx="6120680" cy="7814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smtClean="0"/>
          </a:p>
          <a:p>
            <a:pPr algn="ctr"/>
            <a:r>
              <a:rPr lang="en-IN" dirty="0" smtClean="0"/>
              <a:t>Remittance of Government Treasury (Fresh, Issuable &amp; Soil Note) form RBI to currency chest to RBI.</a:t>
            </a:r>
          </a:p>
          <a:p>
            <a:pPr algn="ctr"/>
            <a:endParaRPr lang="en-IN" dirty="0"/>
          </a:p>
        </p:txBody>
      </p:sp>
      <p:sp>
        <p:nvSpPr>
          <p:cNvPr id="21" name="Pentagon 20"/>
          <p:cNvSpPr/>
          <p:nvPr/>
        </p:nvSpPr>
        <p:spPr>
          <a:xfrm>
            <a:off x="359388" y="6516216"/>
            <a:ext cx="6120680" cy="43204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smtClean="0"/>
          </a:p>
          <a:p>
            <a:pPr algn="ctr"/>
            <a:r>
              <a:rPr lang="en-IN" dirty="0" smtClean="0"/>
              <a:t>Wrapping &amp; Binding of Soil Notes.</a:t>
            </a:r>
          </a:p>
          <a:p>
            <a:pPr algn="ctr"/>
            <a:endParaRPr lang="en-IN" dirty="0"/>
          </a:p>
        </p:txBody>
      </p:sp>
      <p:sp>
        <p:nvSpPr>
          <p:cNvPr id="22" name="Pentagon 21"/>
          <p:cNvSpPr/>
          <p:nvPr/>
        </p:nvSpPr>
        <p:spPr>
          <a:xfrm>
            <a:off x="332656" y="7092280"/>
            <a:ext cx="6120680" cy="43204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smtClean="0"/>
          </a:p>
          <a:p>
            <a:pPr algn="ctr"/>
            <a:r>
              <a:rPr lang="en-IN" dirty="0" smtClean="0"/>
              <a:t>Cash Escort Van for security personal.</a:t>
            </a:r>
          </a:p>
          <a:p>
            <a:pPr algn="ctr"/>
            <a:endParaRPr lang="en-IN" dirty="0"/>
          </a:p>
        </p:txBody>
      </p:sp>
      <p:sp>
        <p:nvSpPr>
          <p:cNvPr id="23" name="Pentagon 22"/>
          <p:cNvSpPr/>
          <p:nvPr/>
        </p:nvSpPr>
        <p:spPr>
          <a:xfrm>
            <a:off x="404664" y="2771800"/>
            <a:ext cx="6120680" cy="7814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smtClean="0"/>
          </a:p>
          <a:p>
            <a:pPr algn="ctr"/>
            <a:r>
              <a:rPr lang="en-IN" dirty="0" smtClean="0"/>
              <a:t>Supply of Cash Van to different Bank Chest for intra branch remittance.</a:t>
            </a:r>
          </a:p>
          <a:p>
            <a:pPr algn="ctr"/>
            <a:endParaRPr lang="en-IN" dirty="0"/>
          </a:p>
        </p:txBody>
      </p:sp>
      <p:sp>
        <p:nvSpPr>
          <p:cNvPr id="24" name="Pentagon 23"/>
          <p:cNvSpPr/>
          <p:nvPr/>
        </p:nvSpPr>
        <p:spPr>
          <a:xfrm>
            <a:off x="332656" y="7617648"/>
            <a:ext cx="6120680" cy="48274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smtClean="0"/>
          </a:p>
          <a:p>
            <a:pPr algn="ctr"/>
            <a:r>
              <a:rPr lang="en-IN" dirty="0" smtClean="0"/>
              <a:t>Complete CCTV Surveillance System of our work.</a:t>
            </a:r>
          </a:p>
          <a:p>
            <a:pPr algn="ctr"/>
            <a:endParaRPr lang="en-IN" dirty="0"/>
          </a:p>
        </p:txBody>
      </p:sp>
      <p:sp>
        <p:nvSpPr>
          <p:cNvPr id="15" name="Pentagon 14"/>
          <p:cNvSpPr/>
          <p:nvPr/>
        </p:nvSpPr>
        <p:spPr>
          <a:xfrm>
            <a:off x="426550" y="4788024"/>
            <a:ext cx="6120680" cy="43204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Manpower Outsourcing And Payroll Services. </a:t>
            </a:r>
          </a:p>
        </p:txBody>
      </p:sp>
      <p:sp>
        <p:nvSpPr>
          <p:cNvPr id="16" name="Pentagon 15"/>
          <p:cNvSpPr/>
          <p:nvPr/>
        </p:nvSpPr>
        <p:spPr>
          <a:xfrm>
            <a:off x="404664" y="5364088"/>
            <a:ext cx="6120680" cy="43204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Treasury Management  and Financial Services.</a:t>
            </a:r>
          </a:p>
        </p:txBody>
      </p:sp>
      <p:sp>
        <p:nvSpPr>
          <p:cNvPr id="18" name="Pentagon 17"/>
          <p:cNvSpPr/>
          <p:nvPr/>
        </p:nvSpPr>
        <p:spPr>
          <a:xfrm>
            <a:off x="404664" y="5940152"/>
            <a:ext cx="6120680" cy="43204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Logistics Transportation Services.</a:t>
            </a:r>
          </a:p>
        </p:txBody>
      </p:sp>
    </p:spTree>
    <p:extLst>
      <p:ext uri="{BB962C8B-B14F-4D97-AF65-F5344CB8AC3E}">
        <p14:creationId xmlns:p14="http://schemas.microsoft.com/office/powerpoint/2010/main" val="3488243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71047-49DA-4463-83CD-FE9374822F75}" type="datetime1">
              <a:rPr lang="en-IN" smtClean="0"/>
              <a:t>13-11-2024</a:t>
            </a:fld>
            <a:endParaRPr lang="en-IN"/>
          </a:p>
        </p:txBody>
      </p:sp>
      <p:sp>
        <p:nvSpPr>
          <p:cNvPr id="3" name="Slide Number Placeholder 2"/>
          <p:cNvSpPr>
            <a:spLocks noGrp="1"/>
          </p:cNvSpPr>
          <p:nvPr>
            <p:ph type="sldNum" sz="quarter" idx="12"/>
          </p:nvPr>
        </p:nvSpPr>
        <p:spPr/>
        <p:txBody>
          <a:bodyPr/>
          <a:lstStyle/>
          <a:p>
            <a:fld id="{C8377931-26EE-4738-B0BE-BCFF84F99BE9}" type="slidenum">
              <a:rPr lang="en-IN" smtClean="0"/>
              <a:t>8</a:t>
            </a:fld>
            <a:endParaRPr lang="en-IN"/>
          </a:p>
        </p:txBody>
      </p:sp>
      <p:sp>
        <p:nvSpPr>
          <p:cNvPr id="4" name="Rounded Rectangle 3"/>
          <p:cNvSpPr/>
          <p:nvPr/>
        </p:nvSpPr>
        <p:spPr>
          <a:xfrm>
            <a:off x="476672" y="1187624"/>
            <a:ext cx="597666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IN" sz="2800" b="1" dirty="0" smtClean="0">
                <a:latin typeface="Bahnschrift SemiBold" pitchFamily="34" charset="0"/>
              </a:rPr>
              <a:t>EAST ZONE</a:t>
            </a:r>
            <a:endParaRPr lang="en-IN" sz="2800" b="1" dirty="0">
              <a:latin typeface="Bahnschrift SemiBold" pitchFamily="34" charset="0"/>
            </a:endParaRPr>
          </a:p>
        </p:txBody>
      </p:sp>
      <p:sp>
        <p:nvSpPr>
          <p:cNvPr id="5" name="Rectangle 4"/>
          <p:cNvSpPr/>
          <p:nvPr/>
        </p:nvSpPr>
        <p:spPr>
          <a:xfrm>
            <a:off x="476672" y="2167320"/>
            <a:ext cx="5976664" cy="964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dirty="0" smtClean="0"/>
          </a:p>
          <a:p>
            <a:endParaRPr lang="en-IN" dirty="0"/>
          </a:p>
          <a:p>
            <a:r>
              <a:rPr lang="en-IN" dirty="0" smtClean="0"/>
              <a:t>Register Office- 4, Fairly Place, Room No: G17, Kolkata-700001</a:t>
            </a:r>
          </a:p>
          <a:p>
            <a:endParaRPr lang="en-IN" dirty="0" smtClean="0"/>
          </a:p>
          <a:p>
            <a:endParaRPr lang="en-IN" dirty="0"/>
          </a:p>
        </p:txBody>
      </p:sp>
      <p:sp>
        <p:nvSpPr>
          <p:cNvPr id="6" name="Rectangle 5"/>
          <p:cNvSpPr/>
          <p:nvPr/>
        </p:nvSpPr>
        <p:spPr>
          <a:xfrm>
            <a:off x="447000" y="3247440"/>
            <a:ext cx="5976664" cy="964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dirty="0" smtClean="0"/>
          </a:p>
          <a:p>
            <a:endParaRPr lang="en-IN" dirty="0"/>
          </a:p>
          <a:p>
            <a:r>
              <a:rPr lang="en-IN" dirty="0" smtClean="0"/>
              <a:t>Corporate  Office- 6, </a:t>
            </a:r>
            <a:r>
              <a:rPr lang="en-IN" dirty="0" err="1" smtClean="0"/>
              <a:t>Jawharlal</a:t>
            </a:r>
            <a:r>
              <a:rPr lang="en-IN" dirty="0" smtClean="0"/>
              <a:t> </a:t>
            </a:r>
            <a:r>
              <a:rPr lang="en-IN" dirty="0" err="1" smtClean="0"/>
              <a:t>Neheru</a:t>
            </a:r>
            <a:r>
              <a:rPr lang="en-IN" dirty="0" smtClean="0"/>
              <a:t> Road, Room No: 1101, 11</a:t>
            </a:r>
            <a:r>
              <a:rPr lang="en-IN" baseline="30000" dirty="0" smtClean="0"/>
              <a:t>th</a:t>
            </a:r>
            <a:r>
              <a:rPr lang="en-IN" dirty="0" smtClean="0"/>
              <a:t> Floor, Kolkata-700013</a:t>
            </a:r>
          </a:p>
          <a:p>
            <a:endParaRPr lang="en-IN" dirty="0" smtClean="0"/>
          </a:p>
          <a:p>
            <a:endParaRPr lang="en-IN" dirty="0"/>
          </a:p>
        </p:txBody>
      </p:sp>
      <p:sp>
        <p:nvSpPr>
          <p:cNvPr id="7" name="Rectangle 6"/>
          <p:cNvSpPr/>
          <p:nvPr/>
        </p:nvSpPr>
        <p:spPr>
          <a:xfrm>
            <a:off x="447000" y="4327560"/>
            <a:ext cx="5976664" cy="964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dirty="0" smtClean="0"/>
          </a:p>
          <a:p>
            <a:endParaRPr lang="en-IN" dirty="0"/>
          </a:p>
          <a:p>
            <a:r>
              <a:rPr lang="en-IN" dirty="0" err="1" smtClean="0"/>
              <a:t>Odisha</a:t>
            </a:r>
            <a:r>
              <a:rPr lang="en-IN" dirty="0" smtClean="0"/>
              <a:t> Regional Office- </a:t>
            </a:r>
          </a:p>
          <a:p>
            <a:endParaRPr lang="en-IN" dirty="0" smtClean="0"/>
          </a:p>
          <a:p>
            <a:endParaRPr lang="en-IN" dirty="0"/>
          </a:p>
        </p:txBody>
      </p:sp>
      <p:sp>
        <p:nvSpPr>
          <p:cNvPr id="8" name="Rounded Rectangle 7"/>
          <p:cNvSpPr/>
          <p:nvPr/>
        </p:nvSpPr>
        <p:spPr>
          <a:xfrm>
            <a:off x="447000" y="5508104"/>
            <a:ext cx="597666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IN" sz="2800" b="1" dirty="0" smtClean="0">
                <a:latin typeface="Bahnschrift SemiBold" pitchFamily="34" charset="0"/>
              </a:rPr>
              <a:t>WEST ZONE</a:t>
            </a:r>
            <a:endParaRPr lang="en-IN" sz="2800" b="1" dirty="0">
              <a:latin typeface="Bahnschrift SemiBold" pitchFamily="34" charset="0"/>
            </a:endParaRPr>
          </a:p>
        </p:txBody>
      </p:sp>
      <p:sp>
        <p:nvSpPr>
          <p:cNvPr id="10" name="Rectangle 9"/>
          <p:cNvSpPr/>
          <p:nvPr/>
        </p:nvSpPr>
        <p:spPr>
          <a:xfrm>
            <a:off x="465544" y="6588224"/>
            <a:ext cx="5976664" cy="964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dirty="0" smtClean="0"/>
          </a:p>
          <a:p>
            <a:endParaRPr lang="en-IN" dirty="0"/>
          </a:p>
          <a:p>
            <a:r>
              <a:rPr lang="en-IN" dirty="0" smtClean="0"/>
              <a:t>Rajasthan Regional Office- </a:t>
            </a:r>
          </a:p>
          <a:p>
            <a:endParaRPr lang="en-IN" dirty="0"/>
          </a:p>
        </p:txBody>
      </p:sp>
      <p:sp>
        <p:nvSpPr>
          <p:cNvPr id="11" name="Rectangle 10"/>
          <p:cNvSpPr/>
          <p:nvPr/>
        </p:nvSpPr>
        <p:spPr>
          <a:xfrm>
            <a:off x="476672" y="323528"/>
            <a:ext cx="5976664" cy="7200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000" b="1" dirty="0" smtClean="0">
                <a:solidFill>
                  <a:schemeClr val="tx1"/>
                </a:solidFill>
              </a:rPr>
              <a:t>OUR NETWORK PLACE  AROUND THE INDIA.</a:t>
            </a:r>
            <a:endParaRPr lang="en-IN" sz="2000" b="1" dirty="0">
              <a:solidFill>
                <a:schemeClr val="tx1"/>
              </a:solidFill>
            </a:endParaRPr>
          </a:p>
        </p:txBody>
      </p:sp>
    </p:spTree>
    <p:extLst>
      <p:ext uri="{BB962C8B-B14F-4D97-AF65-F5344CB8AC3E}">
        <p14:creationId xmlns:p14="http://schemas.microsoft.com/office/powerpoint/2010/main" val="300456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71047-49DA-4463-83CD-FE9374822F75}" type="datetime1">
              <a:rPr lang="en-IN" smtClean="0"/>
              <a:t>13-11-2024</a:t>
            </a:fld>
            <a:endParaRPr lang="en-IN"/>
          </a:p>
        </p:txBody>
      </p:sp>
      <p:sp>
        <p:nvSpPr>
          <p:cNvPr id="3" name="Slide Number Placeholder 2"/>
          <p:cNvSpPr>
            <a:spLocks noGrp="1"/>
          </p:cNvSpPr>
          <p:nvPr>
            <p:ph type="sldNum" sz="quarter" idx="12"/>
          </p:nvPr>
        </p:nvSpPr>
        <p:spPr/>
        <p:txBody>
          <a:bodyPr/>
          <a:lstStyle/>
          <a:p>
            <a:fld id="{C8377931-26EE-4738-B0BE-BCFF84F99BE9}" type="slidenum">
              <a:rPr lang="en-IN" smtClean="0"/>
              <a:t>9</a:t>
            </a:fld>
            <a:endParaRPr lang="en-IN"/>
          </a:p>
        </p:txBody>
      </p:sp>
      <p:sp>
        <p:nvSpPr>
          <p:cNvPr id="4" name="Rounded Rectangle 3"/>
          <p:cNvSpPr/>
          <p:nvPr/>
        </p:nvSpPr>
        <p:spPr>
          <a:xfrm>
            <a:off x="447000" y="683568"/>
            <a:ext cx="597666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IN" sz="2800" b="1" dirty="0" smtClean="0">
                <a:latin typeface="Bahnschrift SemiBold" pitchFamily="34" charset="0"/>
              </a:rPr>
              <a:t>NORTH ZONE</a:t>
            </a:r>
            <a:endParaRPr lang="en-IN" sz="2800" b="1" dirty="0">
              <a:latin typeface="Bahnschrift SemiBold" pitchFamily="34" charset="0"/>
            </a:endParaRPr>
          </a:p>
        </p:txBody>
      </p:sp>
      <p:sp>
        <p:nvSpPr>
          <p:cNvPr id="6" name="Rectangle 5"/>
          <p:cNvSpPr/>
          <p:nvPr/>
        </p:nvSpPr>
        <p:spPr>
          <a:xfrm>
            <a:off x="422200" y="1907704"/>
            <a:ext cx="5976664" cy="964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dirty="0" smtClean="0"/>
          </a:p>
          <a:p>
            <a:endParaRPr lang="en-IN" dirty="0"/>
          </a:p>
          <a:p>
            <a:r>
              <a:rPr lang="en-IN" dirty="0" smtClean="0"/>
              <a:t>Haryana Regional Office- </a:t>
            </a:r>
          </a:p>
          <a:p>
            <a:endParaRPr lang="en-IN" dirty="0" smtClean="0"/>
          </a:p>
          <a:p>
            <a:endParaRPr lang="en-IN" dirty="0"/>
          </a:p>
        </p:txBody>
      </p:sp>
      <p:sp>
        <p:nvSpPr>
          <p:cNvPr id="7" name="Rounded Rectangle 6"/>
          <p:cNvSpPr/>
          <p:nvPr/>
        </p:nvSpPr>
        <p:spPr>
          <a:xfrm>
            <a:off x="421272" y="3203848"/>
            <a:ext cx="597666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IN" sz="2800" b="1" dirty="0" smtClean="0">
                <a:latin typeface="Bahnschrift SemiBold" pitchFamily="34" charset="0"/>
              </a:rPr>
              <a:t>SOUTH ZONE</a:t>
            </a:r>
            <a:endParaRPr lang="en-IN" sz="2800" b="1" dirty="0">
              <a:latin typeface="Bahnschrift SemiBold" pitchFamily="34" charset="0"/>
            </a:endParaRPr>
          </a:p>
        </p:txBody>
      </p:sp>
      <p:sp>
        <p:nvSpPr>
          <p:cNvPr id="8" name="Rectangle 7"/>
          <p:cNvSpPr/>
          <p:nvPr/>
        </p:nvSpPr>
        <p:spPr>
          <a:xfrm>
            <a:off x="421272" y="4211960"/>
            <a:ext cx="5976664" cy="964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dirty="0" smtClean="0"/>
          </a:p>
          <a:p>
            <a:endParaRPr lang="en-IN" dirty="0"/>
          </a:p>
          <a:p>
            <a:r>
              <a:rPr lang="en-IN" dirty="0" smtClean="0"/>
              <a:t>Karnataka Regional Office- </a:t>
            </a:r>
          </a:p>
          <a:p>
            <a:endParaRPr lang="en-IN" dirty="0"/>
          </a:p>
        </p:txBody>
      </p:sp>
      <p:sp>
        <p:nvSpPr>
          <p:cNvPr id="9" name="Rectangle 8"/>
          <p:cNvSpPr/>
          <p:nvPr/>
        </p:nvSpPr>
        <p:spPr>
          <a:xfrm>
            <a:off x="409296" y="5436096"/>
            <a:ext cx="5976664" cy="964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dirty="0" smtClean="0"/>
          </a:p>
          <a:p>
            <a:endParaRPr lang="en-IN" dirty="0"/>
          </a:p>
          <a:p>
            <a:r>
              <a:rPr lang="en-IN" dirty="0" smtClean="0"/>
              <a:t>Kerala Regional Office- </a:t>
            </a:r>
          </a:p>
          <a:p>
            <a:endParaRPr lang="en-IN" dirty="0" smtClean="0"/>
          </a:p>
          <a:p>
            <a:endParaRPr lang="en-IN" dirty="0"/>
          </a:p>
        </p:txBody>
      </p:sp>
      <p:sp>
        <p:nvSpPr>
          <p:cNvPr id="10" name="Rectangle 9"/>
          <p:cNvSpPr/>
          <p:nvPr/>
        </p:nvSpPr>
        <p:spPr>
          <a:xfrm>
            <a:off x="409296" y="6660232"/>
            <a:ext cx="5976664" cy="964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dirty="0" smtClean="0"/>
          </a:p>
          <a:p>
            <a:endParaRPr lang="en-IN" dirty="0"/>
          </a:p>
          <a:p>
            <a:r>
              <a:rPr lang="en-IN" dirty="0" err="1" smtClean="0"/>
              <a:t>Telangana</a:t>
            </a:r>
            <a:r>
              <a:rPr lang="en-IN" dirty="0" smtClean="0"/>
              <a:t> Regional Office- </a:t>
            </a:r>
          </a:p>
          <a:p>
            <a:endParaRPr lang="en-IN" dirty="0"/>
          </a:p>
        </p:txBody>
      </p:sp>
    </p:spTree>
    <p:extLst>
      <p:ext uri="{BB962C8B-B14F-4D97-AF65-F5344CB8AC3E}">
        <p14:creationId xmlns:p14="http://schemas.microsoft.com/office/powerpoint/2010/main" val="2196219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703</TotalTime>
  <Words>747</Words>
  <Application>Microsoft Office PowerPoint</Application>
  <PresentationFormat>On-screen Show (4:3)</PresentationFormat>
  <Paragraphs>113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Slipstream</vt:lpstr>
      <vt:lpstr>S J ENTERPRISE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 J ENTERPRISE</dc:title>
  <dc:creator>Windows User</dc:creator>
  <cp:lastModifiedBy>Windows User</cp:lastModifiedBy>
  <cp:revision>76</cp:revision>
  <dcterms:created xsi:type="dcterms:W3CDTF">2024-01-26T13:32:45Z</dcterms:created>
  <dcterms:modified xsi:type="dcterms:W3CDTF">2024-11-13T04:34:03Z</dcterms:modified>
</cp:coreProperties>
</file>